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75" d="100"/>
          <a:sy n="75" d="100"/>
        </p:scale>
        <p:origin x="-414" y="-3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91C28C-739C-4F35-A4B0-E407C6D86FC2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279ECB-BB8E-432F-BD96-FC0BA3F2450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279ECB-BB8E-432F-BD96-FC0BA3F24507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9C2494-B4F6-4B03-98E9-AC8111F08846}" type="datetimeFigureOut">
              <a:rPr lang="en-US" smtClean="0"/>
              <a:pPr/>
              <a:t>4/29/2015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2D6C15-1BFE-4967-A318-234775420C0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" name="Group 54"/>
          <p:cNvGrpSpPr/>
          <p:nvPr/>
        </p:nvGrpSpPr>
        <p:grpSpPr>
          <a:xfrm>
            <a:off x="457200" y="609600"/>
            <a:ext cx="8229600" cy="6172200"/>
            <a:chOff x="304800" y="381000"/>
            <a:chExt cx="8382000" cy="6477000"/>
          </a:xfrm>
        </p:grpSpPr>
        <p:grpSp>
          <p:nvGrpSpPr>
            <p:cNvPr id="2" name="Group 1"/>
            <p:cNvGrpSpPr/>
            <p:nvPr/>
          </p:nvGrpSpPr>
          <p:grpSpPr>
            <a:xfrm>
              <a:off x="762000" y="381000"/>
              <a:ext cx="838200" cy="3733800"/>
              <a:chOff x="457200" y="76200"/>
              <a:chExt cx="838200" cy="3733800"/>
            </a:xfrm>
          </p:grpSpPr>
          <p:sp>
            <p:nvSpPr>
              <p:cNvPr id="3" name="Rectangle 2"/>
              <p:cNvSpPr/>
              <p:nvPr/>
            </p:nvSpPr>
            <p:spPr>
              <a:xfrm>
                <a:off x="457200" y="76200"/>
                <a:ext cx="838200" cy="3733800"/>
              </a:xfrm>
              <a:prstGeom prst="rect">
                <a:avLst/>
              </a:prstGeom>
              <a:solidFill>
                <a:schemeClr val="bg2"/>
              </a:solidFill>
              <a:ln>
                <a:solidFill>
                  <a:schemeClr val="bg2">
                    <a:lumMod val="9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" name="Rectangle 3"/>
              <p:cNvSpPr/>
              <p:nvPr/>
            </p:nvSpPr>
            <p:spPr>
              <a:xfrm>
                <a:off x="533400" y="1524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 smtClean="0"/>
                  <a:t>SEL 1</a:t>
                </a:r>
                <a:endParaRPr lang="en-US" sz="1400" dirty="0"/>
              </a:p>
            </p:txBody>
          </p:sp>
          <p:sp>
            <p:nvSpPr>
              <p:cNvPr id="5" name="Rectangle 4"/>
              <p:cNvSpPr/>
              <p:nvPr/>
            </p:nvSpPr>
            <p:spPr>
              <a:xfrm>
                <a:off x="533400" y="4572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/>
                  <a:t>SEL </a:t>
                </a:r>
                <a:r>
                  <a:rPr lang="en-US" sz="1400" dirty="0" smtClean="0"/>
                  <a:t>2</a:t>
                </a:r>
                <a:endParaRPr lang="en-US" sz="1400" dirty="0"/>
              </a:p>
            </p:txBody>
          </p:sp>
          <p:sp>
            <p:nvSpPr>
              <p:cNvPr id="6" name="Rectangle 5"/>
              <p:cNvSpPr/>
              <p:nvPr/>
            </p:nvSpPr>
            <p:spPr>
              <a:xfrm>
                <a:off x="533400" y="7620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 smtClean="0"/>
                  <a:t>SEL 3</a:t>
                </a:r>
                <a:endParaRPr lang="en-US" sz="1400" dirty="0"/>
              </a:p>
            </p:txBody>
          </p:sp>
          <p:sp>
            <p:nvSpPr>
              <p:cNvPr id="7" name="Rectangle 6"/>
              <p:cNvSpPr/>
              <p:nvPr/>
            </p:nvSpPr>
            <p:spPr>
              <a:xfrm>
                <a:off x="533400" y="10668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 smtClean="0"/>
                  <a:t>SEL 4</a:t>
                </a:r>
                <a:endParaRPr lang="en-US" sz="1400" dirty="0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533400" y="13716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4">
                  <a:shade val="50000"/>
                </a:schemeClr>
              </a:lnRef>
              <a:fillRef idx="1">
                <a:schemeClr val="accent4"/>
              </a:fillRef>
              <a:effectRef idx="0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 smtClean="0"/>
                  <a:t>SEL 5</a:t>
                </a:r>
                <a:endParaRPr lang="en-US" sz="1400" dirty="0"/>
              </a:p>
            </p:txBody>
          </p:sp>
          <p:sp>
            <p:nvSpPr>
              <p:cNvPr id="9" name="Rectangle 8"/>
              <p:cNvSpPr/>
              <p:nvPr/>
            </p:nvSpPr>
            <p:spPr>
              <a:xfrm>
                <a:off x="533400" y="16764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4">
                  <a:shade val="50000"/>
                </a:schemeClr>
              </a:lnRef>
              <a:fillRef idx="1">
                <a:schemeClr val="accent4"/>
              </a:fillRef>
              <a:effectRef idx="0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 smtClean="0"/>
                  <a:t>SEL 6</a:t>
                </a:r>
                <a:endParaRPr lang="en-US" sz="1400" dirty="0"/>
              </a:p>
            </p:txBody>
          </p:sp>
          <p:sp>
            <p:nvSpPr>
              <p:cNvPr id="10" name="Rectangle 9"/>
              <p:cNvSpPr/>
              <p:nvPr/>
            </p:nvSpPr>
            <p:spPr>
              <a:xfrm>
                <a:off x="533400" y="19812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 smtClean="0"/>
                  <a:t>SEL 7</a:t>
                </a:r>
                <a:endParaRPr lang="en-US" sz="1400" dirty="0"/>
              </a:p>
            </p:txBody>
          </p:sp>
          <p:sp>
            <p:nvSpPr>
              <p:cNvPr id="11" name="Rectangle 10"/>
              <p:cNvSpPr/>
              <p:nvPr/>
            </p:nvSpPr>
            <p:spPr>
              <a:xfrm>
                <a:off x="533400" y="22860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 smtClean="0"/>
                  <a:t>SEL 8</a:t>
                </a:r>
                <a:endParaRPr lang="en-US" sz="1400" dirty="0"/>
              </a:p>
            </p:txBody>
          </p:sp>
          <p:sp>
            <p:nvSpPr>
              <p:cNvPr id="12" name="Rectangle 11"/>
              <p:cNvSpPr/>
              <p:nvPr/>
            </p:nvSpPr>
            <p:spPr>
              <a:xfrm>
                <a:off x="533400" y="25908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 smtClean="0"/>
                  <a:t>SEL 9</a:t>
                </a:r>
                <a:endParaRPr lang="en-US" sz="1400" dirty="0"/>
              </a:p>
            </p:txBody>
          </p:sp>
          <p:sp>
            <p:nvSpPr>
              <p:cNvPr id="13" name="Rectangle 12"/>
              <p:cNvSpPr/>
              <p:nvPr/>
            </p:nvSpPr>
            <p:spPr>
              <a:xfrm>
                <a:off x="533400" y="28956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 smtClean="0"/>
                  <a:t>SEL 10</a:t>
                </a:r>
                <a:endParaRPr lang="en-US" sz="1400" dirty="0"/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533400" y="32004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 smtClean="0"/>
                  <a:t>SEL 11</a:t>
                </a:r>
                <a:endParaRPr lang="en-US" sz="1400" dirty="0"/>
              </a:p>
            </p:txBody>
          </p:sp>
          <p:sp>
            <p:nvSpPr>
              <p:cNvPr id="15" name="Rectangle 14"/>
              <p:cNvSpPr/>
              <p:nvPr/>
            </p:nvSpPr>
            <p:spPr>
              <a:xfrm>
                <a:off x="533400" y="3505200"/>
                <a:ext cx="685800" cy="228600"/>
              </a:xfrm>
              <a:prstGeom prst="rect">
                <a:avLst/>
              </a:prstGeom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400" dirty="0" smtClean="0"/>
                  <a:t>SEL 12</a:t>
                </a:r>
                <a:endParaRPr lang="en-US" sz="1400" dirty="0"/>
              </a:p>
            </p:txBody>
          </p:sp>
        </p:grpSp>
        <p:grpSp>
          <p:nvGrpSpPr>
            <p:cNvPr id="16" name="Group 15"/>
            <p:cNvGrpSpPr/>
            <p:nvPr/>
          </p:nvGrpSpPr>
          <p:grpSpPr>
            <a:xfrm>
              <a:off x="304800" y="4191000"/>
              <a:ext cx="1828800" cy="2667000"/>
              <a:chOff x="76200" y="3886200"/>
              <a:chExt cx="1828800" cy="2667000"/>
            </a:xfrm>
          </p:grpSpPr>
          <p:sp>
            <p:nvSpPr>
              <p:cNvPr id="17" name="Rectangle 16"/>
              <p:cNvSpPr/>
              <p:nvPr/>
            </p:nvSpPr>
            <p:spPr>
              <a:xfrm>
                <a:off x="76200" y="3886200"/>
                <a:ext cx="1828800" cy="2667000"/>
              </a:xfrm>
              <a:prstGeom prst="rect">
                <a:avLst/>
              </a:prstGeom>
              <a:solidFill>
                <a:schemeClr val="bg2"/>
              </a:solidFill>
              <a:ln>
                <a:solidFill>
                  <a:schemeClr val="bg2">
                    <a:lumMod val="9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8" name="Group 123"/>
              <p:cNvGrpSpPr/>
              <p:nvPr/>
            </p:nvGrpSpPr>
            <p:grpSpPr>
              <a:xfrm>
                <a:off x="228600" y="3962400"/>
                <a:ext cx="1524000" cy="2514600"/>
                <a:chOff x="228600" y="3962400"/>
                <a:chExt cx="1524000" cy="2514600"/>
              </a:xfrm>
            </p:grpSpPr>
            <p:sp>
              <p:nvSpPr>
                <p:cNvPr id="19" name="Rectangle 18"/>
                <p:cNvSpPr/>
                <p:nvPr/>
              </p:nvSpPr>
              <p:spPr>
                <a:xfrm>
                  <a:off x="228600" y="3962400"/>
                  <a:ext cx="1524000" cy="228600"/>
                </a:xfrm>
                <a:prstGeom prst="rect">
                  <a:avLst/>
                </a:prstGeom>
              </p:spPr>
              <p:style>
                <a:lnRef idx="2">
                  <a:schemeClr val="accent2">
                    <a:shade val="50000"/>
                  </a:schemeClr>
                </a:lnRef>
                <a:fillRef idx="1">
                  <a:schemeClr val="accent2"/>
                </a:fillRef>
                <a:effectRef idx="0">
                  <a:schemeClr val="accent2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400" dirty="0" smtClean="0"/>
                    <a:t>APL 1: </a:t>
                  </a:r>
                  <a:r>
                    <a:rPr lang="en-US" sz="1200" dirty="0" smtClean="0"/>
                    <a:t>Initiative</a:t>
                  </a:r>
                  <a:endParaRPr lang="en-US" sz="1400" dirty="0"/>
                </a:p>
              </p:txBody>
            </p:sp>
            <p:sp>
              <p:nvSpPr>
                <p:cNvPr id="20" name="Rectangle 19"/>
                <p:cNvSpPr/>
                <p:nvPr/>
              </p:nvSpPr>
              <p:spPr>
                <a:xfrm>
                  <a:off x="228600" y="4267200"/>
                  <a:ext cx="1524000" cy="228600"/>
                </a:xfrm>
                <a:prstGeom prst="rect">
                  <a:avLst/>
                </a:prstGeom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400" dirty="0" smtClean="0"/>
                    <a:t>APL 2: </a:t>
                  </a:r>
                  <a:r>
                    <a:rPr lang="en-US" sz="1200" dirty="0" smtClean="0"/>
                    <a:t>Curiosity</a:t>
                  </a:r>
                  <a:endParaRPr lang="en-US" sz="1400" dirty="0"/>
                </a:p>
              </p:txBody>
            </p:sp>
            <p:sp>
              <p:nvSpPr>
                <p:cNvPr id="21" name="Rectangle 20"/>
                <p:cNvSpPr/>
                <p:nvPr/>
              </p:nvSpPr>
              <p:spPr>
                <a:xfrm>
                  <a:off x="228600" y="4953000"/>
                  <a:ext cx="1524000" cy="228600"/>
                </a:xfrm>
                <a:prstGeom prst="rect">
                  <a:avLst/>
                </a:prstGeom>
              </p:spPr>
              <p:style>
                <a:lnRef idx="2">
                  <a:schemeClr val="accent5">
                    <a:shade val="50000"/>
                  </a:schemeClr>
                </a:lnRef>
                <a:fillRef idx="1">
                  <a:schemeClr val="accent5"/>
                </a:fillRef>
                <a:effectRef idx="0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400" dirty="0" smtClean="0"/>
                    <a:t>APL 4: </a:t>
                  </a:r>
                  <a:r>
                    <a:rPr lang="en-US" sz="1200" dirty="0" smtClean="0"/>
                    <a:t>Creativity</a:t>
                  </a:r>
                  <a:endParaRPr lang="en-US" sz="1400" dirty="0"/>
                </a:p>
              </p:txBody>
            </p:sp>
            <p:sp>
              <p:nvSpPr>
                <p:cNvPr id="22" name="Rectangle 21"/>
                <p:cNvSpPr/>
                <p:nvPr/>
              </p:nvSpPr>
              <p:spPr>
                <a:xfrm>
                  <a:off x="228600" y="5257800"/>
                  <a:ext cx="1524000" cy="228600"/>
                </a:xfrm>
                <a:prstGeom prst="rect">
                  <a:avLst/>
                </a:prstGeom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400" dirty="0" smtClean="0"/>
                    <a:t>APL 5: </a:t>
                  </a:r>
                  <a:r>
                    <a:rPr lang="en-US" sz="1200" dirty="0" smtClean="0"/>
                    <a:t>Cooperation</a:t>
                  </a:r>
                  <a:endParaRPr lang="en-US" sz="1350" dirty="0"/>
                </a:p>
              </p:txBody>
            </p:sp>
            <p:sp>
              <p:nvSpPr>
                <p:cNvPr id="23" name="Rectangle 22"/>
                <p:cNvSpPr/>
                <p:nvPr/>
              </p:nvSpPr>
              <p:spPr>
                <a:xfrm>
                  <a:off x="228600" y="5943600"/>
                  <a:ext cx="1524000" cy="228600"/>
                </a:xfrm>
                <a:prstGeom prst="rect">
                  <a:avLst/>
                </a:prstGeom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400" dirty="0" smtClean="0"/>
                    <a:t>APL 7: </a:t>
                  </a:r>
                  <a:r>
                    <a:rPr lang="en-US" sz="1200" dirty="0" smtClean="0"/>
                    <a:t>Organization</a:t>
                  </a:r>
                  <a:endParaRPr lang="en-US" sz="1400" dirty="0"/>
                </a:p>
              </p:txBody>
            </p:sp>
            <p:sp>
              <p:nvSpPr>
                <p:cNvPr id="24" name="Rectangle 23"/>
                <p:cNvSpPr/>
                <p:nvPr/>
              </p:nvSpPr>
              <p:spPr>
                <a:xfrm>
                  <a:off x="228600" y="6248400"/>
                  <a:ext cx="1524000" cy="228600"/>
                </a:xfrm>
                <a:prstGeom prst="rect">
                  <a:avLst/>
                </a:prstGeom>
              </p:spPr>
              <p:style>
                <a:lnRef idx="2">
                  <a:schemeClr val="accent4">
                    <a:shade val="50000"/>
                  </a:schemeClr>
                </a:lnRef>
                <a:fillRef idx="1">
                  <a:schemeClr val="accent4"/>
                </a:fillRef>
                <a:effectRef idx="0">
                  <a:schemeClr val="accent4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400" dirty="0" smtClean="0"/>
                    <a:t>APL 8: </a:t>
                  </a:r>
                  <a:r>
                    <a:rPr lang="en-US" sz="1200" dirty="0" smtClean="0"/>
                    <a:t>Memory</a:t>
                  </a:r>
                  <a:endParaRPr lang="en-US" sz="1400" dirty="0"/>
                </a:p>
              </p:txBody>
            </p:sp>
            <p:grpSp>
              <p:nvGrpSpPr>
                <p:cNvPr id="25" name="Group 71"/>
                <p:cNvGrpSpPr/>
                <p:nvPr/>
              </p:nvGrpSpPr>
              <p:grpSpPr>
                <a:xfrm>
                  <a:off x="228600" y="4572000"/>
                  <a:ext cx="1524000" cy="304800"/>
                  <a:chOff x="1524000" y="1295400"/>
                  <a:chExt cx="1524000" cy="304800"/>
                </a:xfrm>
              </p:grpSpPr>
              <p:sp>
                <p:nvSpPr>
                  <p:cNvPr id="29" name="Rectangle 28"/>
                  <p:cNvSpPr/>
                  <p:nvPr/>
                </p:nvSpPr>
                <p:spPr>
                  <a:xfrm>
                    <a:off x="1524000" y="1295400"/>
                    <a:ext cx="1524000" cy="304800"/>
                  </a:xfrm>
                  <a:prstGeom prst="rect">
                    <a:avLst/>
                  </a:prstGeom>
                </p:spPr>
                <p:style>
                  <a:lnRef idx="2">
                    <a:schemeClr val="accent4">
                      <a:shade val="50000"/>
                    </a:schemeClr>
                  </a:lnRef>
                  <a:fillRef idx="1">
                    <a:schemeClr val="accent4"/>
                  </a:fillRef>
                  <a:effectRef idx="0">
                    <a:schemeClr val="accent4"/>
                  </a:effectRef>
                  <a:fontRef idx="minor">
                    <a:schemeClr val="lt1"/>
                  </a:fontRef>
                </p:style>
                <p:txBody>
                  <a:bodyPr rtlCol="0" anchor="t"/>
                  <a:lstStyle/>
                  <a:p>
                    <a:r>
                      <a:rPr lang="en-US" sz="1400" dirty="0" smtClean="0"/>
                      <a:t>APL 3:</a:t>
                    </a:r>
                  </a:p>
                  <a:p>
                    <a:pPr algn="ctr"/>
                    <a:endParaRPr lang="en-US" sz="1400" dirty="0"/>
                  </a:p>
                </p:txBody>
              </p:sp>
              <p:sp>
                <p:nvSpPr>
                  <p:cNvPr id="30" name="Rectangle 29"/>
                  <p:cNvSpPr/>
                  <p:nvPr/>
                </p:nvSpPr>
                <p:spPr>
                  <a:xfrm>
                    <a:off x="2057400" y="1295400"/>
                    <a:ext cx="990600" cy="304800"/>
                  </a:xfrm>
                  <a:prstGeom prst="rect">
                    <a:avLst/>
                  </a:prstGeom>
                  <a:noFill/>
                  <a:ln>
                    <a:noFill/>
                  </a:ln>
                </p:spPr>
                <p:style>
                  <a:lnRef idx="2">
                    <a:schemeClr val="accent4">
                      <a:shade val="50000"/>
                    </a:schemeClr>
                  </a:lnRef>
                  <a:fillRef idx="1">
                    <a:schemeClr val="accent4"/>
                  </a:fillRef>
                  <a:effectRef idx="0">
                    <a:schemeClr val="accent4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900" dirty="0" smtClean="0"/>
                      <a:t>Persistence  &amp; </a:t>
                    </a:r>
                  </a:p>
                  <a:p>
                    <a:pPr algn="ctr"/>
                    <a:r>
                      <a:rPr lang="en-US" sz="900" dirty="0" smtClean="0"/>
                      <a:t>Engagement</a:t>
                    </a:r>
                    <a:endParaRPr lang="en-US" sz="900" dirty="0"/>
                  </a:p>
                </p:txBody>
              </p:sp>
            </p:grpSp>
            <p:grpSp>
              <p:nvGrpSpPr>
                <p:cNvPr id="26" name="Group 77"/>
                <p:cNvGrpSpPr/>
                <p:nvPr/>
              </p:nvGrpSpPr>
              <p:grpSpPr>
                <a:xfrm>
                  <a:off x="228600" y="5562600"/>
                  <a:ext cx="1524000" cy="304800"/>
                  <a:chOff x="1524000" y="4419600"/>
                  <a:chExt cx="1524000" cy="304800"/>
                </a:xfrm>
              </p:grpSpPr>
              <p:sp>
                <p:nvSpPr>
                  <p:cNvPr id="27" name="Rectangle 26"/>
                  <p:cNvSpPr/>
                  <p:nvPr/>
                </p:nvSpPr>
                <p:spPr>
                  <a:xfrm>
                    <a:off x="1524000" y="4419600"/>
                    <a:ext cx="1524000" cy="304800"/>
                  </a:xfrm>
                  <a:prstGeom prst="rect">
                    <a:avLst/>
                  </a:prstGeom>
                </p:spPr>
                <p:style>
                  <a:lnRef idx="2">
                    <a:schemeClr val="accent2">
                      <a:shade val="50000"/>
                    </a:schemeClr>
                  </a:lnRef>
                  <a:fillRef idx="1">
                    <a:schemeClr val="accent2"/>
                  </a:fillRef>
                  <a:effectRef idx="0">
                    <a:schemeClr val="accent2"/>
                  </a:effectRef>
                  <a:fontRef idx="minor">
                    <a:schemeClr val="lt1"/>
                  </a:fontRef>
                </p:style>
                <p:txBody>
                  <a:bodyPr rtlCol="0" anchor="t"/>
                  <a:lstStyle/>
                  <a:p>
                    <a:r>
                      <a:rPr lang="en-US" sz="1400" dirty="0" smtClean="0"/>
                      <a:t>APL 6:</a:t>
                    </a:r>
                  </a:p>
                  <a:p>
                    <a:pPr algn="ctr"/>
                    <a:endParaRPr lang="en-US" sz="1400" dirty="0"/>
                  </a:p>
                </p:txBody>
              </p:sp>
              <p:sp>
                <p:nvSpPr>
                  <p:cNvPr id="28" name="Rectangle 27"/>
                  <p:cNvSpPr/>
                  <p:nvPr/>
                </p:nvSpPr>
                <p:spPr>
                  <a:xfrm>
                    <a:off x="2057400" y="4419600"/>
                    <a:ext cx="990600" cy="304800"/>
                  </a:xfrm>
                  <a:prstGeom prst="rect">
                    <a:avLst/>
                  </a:prstGeom>
                  <a:noFill/>
                  <a:ln>
                    <a:noFill/>
                  </a:ln>
                </p:spPr>
                <p:style>
                  <a:lnRef idx="2">
                    <a:schemeClr val="accent4">
                      <a:shade val="50000"/>
                    </a:schemeClr>
                  </a:lnRef>
                  <a:fillRef idx="1">
                    <a:schemeClr val="accent4"/>
                  </a:fillRef>
                  <a:effectRef idx="0">
                    <a:schemeClr val="accent4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900" dirty="0" smtClean="0"/>
                      <a:t>Problem</a:t>
                    </a:r>
                  </a:p>
                  <a:p>
                    <a:pPr algn="ctr"/>
                    <a:r>
                      <a:rPr lang="en-US" sz="900" dirty="0" smtClean="0"/>
                      <a:t>Solving</a:t>
                    </a:r>
                    <a:endParaRPr lang="en-US" sz="900" dirty="0"/>
                  </a:p>
                </p:txBody>
              </p:sp>
            </p:grpSp>
          </p:grpSp>
        </p:grpSp>
        <p:cxnSp>
          <p:nvCxnSpPr>
            <p:cNvPr id="43" name="Elbow Connector 42"/>
            <p:cNvCxnSpPr>
              <a:stCxn id="32" idx="1"/>
            </p:cNvCxnSpPr>
            <p:nvPr/>
          </p:nvCxnSpPr>
          <p:spPr>
            <a:xfrm rot="10800000" flipV="1">
              <a:off x="1981200" y="1257300"/>
              <a:ext cx="3657600" cy="4419600"/>
            </a:xfrm>
            <a:prstGeom prst="bentConnector3">
              <a:avLst>
                <a:gd name="adj1" fmla="val 33594"/>
              </a:avLst>
            </a:prstGeom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45" name="Elbow Connector 44"/>
            <p:cNvCxnSpPr/>
            <p:nvPr/>
          </p:nvCxnSpPr>
          <p:spPr>
            <a:xfrm rot="10800000" flipV="1">
              <a:off x="1981200" y="2057400"/>
              <a:ext cx="3733800" cy="3619500"/>
            </a:xfrm>
            <a:prstGeom prst="bentConnector3">
              <a:avLst>
                <a:gd name="adj1" fmla="val 34874"/>
              </a:avLst>
            </a:prstGeom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47" name="Elbow Connector 46"/>
            <p:cNvCxnSpPr/>
            <p:nvPr/>
          </p:nvCxnSpPr>
          <p:spPr>
            <a:xfrm rot="10800000">
              <a:off x="1524000" y="571500"/>
              <a:ext cx="4191000" cy="1790700"/>
            </a:xfrm>
            <a:prstGeom prst="bentConnector3">
              <a:avLst>
                <a:gd name="adj1" fmla="val 41948"/>
              </a:avLst>
            </a:prstGeom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49" name="Elbow Connector 48"/>
            <p:cNvCxnSpPr/>
            <p:nvPr/>
          </p:nvCxnSpPr>
          <p:spPr>
            <a:xfrm rot="10800000">
              <a:off x="1524000" y="571500"/>
              <a:ext cx="4191000" cy="2705100"/>
            </a:xfrm>
            <a:prstGeom prst="bentConnector3">
              <a:avLst>
                <a:gd name="adj1" fmla="val 41971"/>
              </a:avLst>
            </a:prstGeom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51" name="Elbow Connector 50"/>
            <p:cNvCxnSpPr>
              <a:stCxn id="38" idx="1"/>
            </p:cNvCxnSpPr>
            <p:nvPr/>
          </p:nvCxnSpPr>
          <p:spPr>
            <a:xfrm rot="10800000">
              <a:off x="1524000" y="2400300"/>
              <a:ext cx="4114800" cy="762000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Elbow Connector 52"/>
            <p:cNvCxnSpPr/>
            <p:nvPr/>
          </p:nvCxnSpPr>
          <p:spPr>
            <a:xfrm rot="10800000" flipV="1">
              <a:off x="2057400" y="3048000"/>
              <a:ext cx="3657600" cy="2628900"/>
            </a:xfrm>
            <a:prstGeom prst="bentConnector3">
              <a:avLst>
                <a:gd name="adj1" fmla="val 35662"/>
              </a:avLst>
            </a:prstGeom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56" name="Elbow Connector 55"/>
            <p:cNvCxnSpPr>
              <a:endCxn id="39" idx="1"/>
            </p:cNvCxnSpPr>
            <p:nvPr/>
          </p:nvCxnSpPr>
          <p:spPr>
            <a:xfrm>
              <a:off x="1524000" y="2400300"/>
              <a:ext cx="4114800" cy="1600200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Elbow Connector 57"/>
            <p:cNvCxnSpPr>
              <a:endCxn id="39" idx="1"/>
            </p:cNvCxnSpPr>
            <p:nvPr/>
          </p:nvCxnSpPr>
          <p:spPr>
            <a:xfrm>
              <a:off x="1524000" y="2705100"/>
              <a:ext cx="4114800" cy="1295400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Elbow Connector 59"/>
            <p:cNvCxnSpPr/>
            <p:nvPr/>
          </p:nvCxnSpPr>
          <p:spPr>
            <a:xfrm flipV="1">
              <a:off x="1981200" y="3886200"/>
              <a:ext cx="3733800" cy="1790700"/>
            </a:xfrm>
            <a:prstGeom prst="bentConnector3">
              <a:avLst>
                <a:gd name="adj1" fmla="val 65155"/>
              </a:avLst>
            </a:prstGeom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62" name="Elbow Connector 61"/>
            <p:cNvCxnSpPr>
              <a:endCxn id="40" idx="1"/>
            </p:cNvCxnSpPr>
            <p:nvPr/>
          </p:nvCxnSpPr>
          <p:spPr>
            <a:xfrm>
              <a:off x="1524000" y="2400300"/>
              <a:ext cx="4114800" cy="2438400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Elbow Connector 63"/>
            <p:cNvCxnSpPr>
              <a:endCxn id="40" idx="1"/>
            </p:cNvCxnSpPr>
            <p:nvPr/>
          </p:nvCxnSpPr>
          <p:spPr>
            <a:xfrm>
              <a:off x="1524000" y="2705100"/>
              <a:ext cx="4114800" cy="2133600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Elbow Connector 67"/>
            <p:cNvCxnSpPr/>
            <p:nvPr/>
          </p:nvCxnSpPr>
          <p:spPr>
            <a:xfrm flipV="1">
              <a:off x="1981200" y="4724400"/>
              <a:ext cx="3733800" cy="952500"/>
            </a:xfrm>
            <a:prstGeom prst="bentConnector3">
              <a:avLst>
                <a:gd name="adj1" fmla="val 65126"/>
              </a:avLst>
            </a:prstGeom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70" name="Elbow Connector 69"/>
            <p:cNvCxnSpPr/>
            <p:nvPr/>
          </p:nvCxnSpPr>
          <p:spPr>
            <a:xfrm rot="10800000">
              <a:off x="1981200" y="5676900"/>
              <a:ext cx="3810000" cy="38100"/>
            </a:xfrm>
            <a:prstGeom prst="bentConnector3">
              <a:avLst>
                <a:gd name="adj1" fmla="val 36167"/>
              </a:avLst>
            </a:prstGeom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72" name="Elbow Connector 71"/>
            <p:cNvCxnSpPr/>
            <p:nvPr/>
          </p:nvCxnSpPr>
          <p:spPr>
            <a:xfrm rot="10800000">
              <a:off x="1524000" y="2400300"/>
              <a:ext cx="4191000" cy="3467100"/>
            </a:xfrm>
            <a:prstGeom prst="bentConnector3">
              <a:avLst>
                <a:gd name="adj1" fmla="val 50979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Rectangle 31"/>
            <p:cNvSpPr/>
            <p:nvPr/>
          </p:nvSpPr>
          <p:spPr>
            <a:xfrm>
              <a:off x="5638800" y="990600"/>
              <a:ext cx="3048000" cy="533400"/>
            </a:xfrm>
            <a:prstGeom prst="rect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r>
                <a:rPr lang="en-US" sz="1400" dirty="0"/>
                <a:t>Children create and listen to classroom books in a large group setting.</a:t>
              </a:r>
            </a:p>
          </p:txBody>
        </p:sp>
        <p:sp>
          <p:nvSpPr>
            <p:cNvPr id="37" name="Rectangle 36"/>
            <p:cNvSpPr/>
            <p:nvPr/>
          </p:nvSpPr>
          <p:spPr>
            <a:xfrm>
              <a:off x="5638800" y="1828800"/>
              <a:ext cx="3048000" cy="762000"/>
            </a:xfrm>
            <a:prstGeom prst="rect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r>
                <a:rPr lang="en-US" sz="1400" dirty="0"/>
                <a:t>Children sing and move to familiar songs associated with feelings in a large group </a:t>
              </a:r>
              <a:r>
                <a:rPr lang="en-US" sz="1400" dirty="0" smtClean="0"/>
                <a:t>setting.</a:t>
              </a:r>
              <a:endParaRPr lang="en-US" sz="1400" dirty="0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638800" y="2895600"/>
              <a:ext cx="3048000" cy="533400"/>
            </a:xfrm>
            <a:prstGeom prst="rect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r>
                <a:rPr lang="en-US" sz="1400" dirty="0" smtClean="0"/>
                <a:t>Children role play and express feelings with their peers in small group setting.</a:t>
              </a:r>
              <a:endParaRPr lang="en-US" sz="1400" dirty="0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5638800" y="3733800"/>
              <a:ext cx="3048000" cy="533400"/>
            </a:xfrm>
            <a:prstGeom prst="rect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r>
                <a:rPr lang="en-US" sz="1400" dirty="0" smtClean="0"/>
                <a:t>Children talk and interact as they clean up in a large group setting.</a:t>
              </a:r>
              <a:endParaRPr lang="en-US" sz="1400" dirty="0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5638800" y="4572000"/>
              <a:ext cx="3048000" cy="533400"/>
            </a:xfrm>
            <a:prstGeom prst="rect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r>
                <a:rPr lang="en-US" sz="1400" dirty="0" smtClean="0"/>
                <a:t>Children talk, play games and interact with their peers in small group settings</a:t>
              </a:r>
              <a:endParaRPr lang="en-US" sz="1400" dirty="0"/>
            </a:p>
          </p:txBody>
        </p:sp>
        <p:sp>
          <p:nvSpPr>
            <p:cNvPr id="41" name="Rectangle 40"/>
            <p:cNvSpPr/>
            <p:nvPr/>
          </p:nvSpPr>
          <p:spPr>
            <a:xfrm>
              <a:off x="5638800" y="5410200"/>
              <a:ext cx="3048000" cy="685800"/>
            </a:xfrm>
            <a:prstGeom prst="rect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r>
                <a:rPr lang="en-US" sz="1400" dirty="0" smtClean="0"/>
                <a:t>Children talk about and create a class book about cooperation in a large group setting.</a:t>
              </a:r>
              <a:endParaRPr lang="en-US" sz="1400" dirty="0"/>
            </a:p>
          </p:txBody>
        </p:sp>
      </p:grpSp>
      <p:sp>
        <p:nvSpPr>
          <p:cNvPr id="52" name="Rectangle 51"/>
          <p:cNvSpPr/>
          <p:nvPr/>
        </p:nvSpPr>
        <p:spPr>
          <a:xfrm>
            <a:off x="0" y="76200"/>
            <a:ext cx="9144000" cy="381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 smtClean="0"/>
              <a:t>Crosswalk SEL </a:t>
            </a:r>
            <a:r>
              <a:rPr lang="en-US" sz="1400" b="1" dirty="0" smtClean="0"/>
              <a:t>with WIDA/Early Language Development Standards</a:t>
            </a:r>
            <a:endParaRPr lang="en-US" sz="1400" b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154</Words>
  <Application>Microsoft Office PowerPoint</Application>
  <PresentationFormat>On-screen Show (4:3)</PresentationFormat>
  <Paragraphs>32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EEC,</dc:creator>
  <cp:lastModifiedBy>EEC,</cp:lastModifiedBy>
  <cp:revision>6</cp:revision>
  <dcterms:created xsi:type="dcterms:W3CDTF">2015-04-22T19:18:03Z</dcterms:created>
  <dcterms:modified xsi:type="dcterms:W3CDTF">2015-04-29T19:47:02Z</dcterms:modified>
</cp:coreProperties>
</file>

<file path=docProps/thumbnail.jpeg>
</file>